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36"/>
  </p:notesMasterIdLst>
  <p:handoutMasterIdLst>
    <p:handoutMasterId r:id="rId37"/>
  </p:handoutMasterIdLst>
  <p:sldIdLst>
    <p:sldId id="469" r:id="rId2"/>
    <p:sldId id="482" r:id="rId3"/>
    <p:sldId id="483" r:id="rId4"/>
    <p:sldId id="470" r:id="rId5"/>
    <p:sldId id="438" r:id="rId6"/>
    <p:sldId id="386" r:id="rId7"/>
    <p:sldId id="471" r:id="rId8"/>
    <p:sldId id="479" r:id="rId9"/>
    <p:sldId id="484" r:id="rId10"/>
    <p:sldId id="472" r:id="rId11"/>
    <p:sldId id="473" r:id="rId12"/>
    <p:sldId id="474" r:id="rId13"/>
    <p:sldId id="475" r:id="rId14"/>
    <p:sldId id="476" r:id="rId15"/>
    <p:sldId id="390" r:id="rId16"/>
    <p:sldId id="391" r:id="rId17"/>
    <p:sldId id="393" r:id="rId18"/>
    <p:sldId id="356" r:id="rId19"/>
    <p:sldId id="357" r:id="rId20"/>
    <p:sldId id="358" r:id="rId21"/>
    <p:sldId id="359" r:id="rId22"/>
    <p:sldId id="360" r:id="rId23"/>
    <p:sldId id="361" r:id="rId24"/>
    <p:sldId id="480" r:id="rId25"/>
    <p:sldId id="433" r:id="rId26"/>
    <p:sldId id="364" r:id="rId27"/>
    <p:sldId id="434" r:id="rId28"/>
    <p:sldId id="366" r:id="rId29"/>
    <p:sldId id="477" r:id="rId30"/>
    <p:sldId id="413" r:id="rId31"/>
    <p:sldId id="435" r:id="rId32"/>
    <p:sldId id="485" r:id="rId33"/>
    <p:sldId id="486" r:id="rId34"/>
    <p:sldId id="481" r:id="rId35"/>
  </p:sldIdLst>
  <p:sldSz cx="12192000" cy="6858000"/>
  <p:notesSz cx="9296400" cy="70104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7" autoAdjust="0"/>
    <p:restoredTop sz="84458" autoAdjust="0"/>
  </p:normalViewPr>
  <p:slideViewPr>
    <p:cSldViewPr>
      <p:cViewPr varScale="1">
        <p:scale>
          <a:sx n="83" d="100"/>
          <a:sy n="83" d="100"/>
        </p:scale>
        <p:origin x="5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87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539" y="1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87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9186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87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539" y="6659186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87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87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539" y="1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87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1400" y="527050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045" y="3330173"/>
            <a:ext cx="7436312" cy="31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186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87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539" y="6659186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87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20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714" y="3330173"/>
            <a:ext cx="6818974" cy="315398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21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714" y="3330173"/>
            <a:ext cx="6818974" cy="315398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22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714" y="3330173"/>
            <a:ext cx="6818974" cy="315398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23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714" y="3330173"/>
            <a:ext cx="6818974" cy="315398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9508E5-0874-424A-AC6D-A47A8201704D}" type="slidenum">
              <a:rPr lang="en-US" sz="1300"/>
              <a:pPr eaLnBrk="1" hangingPunct="1"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10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11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17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18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714" y="3330173"/>
            <a:ext cx="6818974" cy="315398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6130" indent="-275434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173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2433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3128" indent="-220348" defTabSz="931887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2382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451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05213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45908" indent="-220348" defTabSz="9318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714" y="3330173"/>
            <a:ext cx="6818974" cy="315398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38.png"/><Relationship Id="rId17" Type="http://schemas.openxmlformats.org/officeDocument/2006/relationships/image" Target="../media/image16.png"/><Relationship Id="rId2" Type="http://schemas.openxmlformats.org/officeDocument/2006/relationships/tags" Target="../tags/tag10.xml"/><Relationship Id="rId16" Type="http://schemas.openxmlformats.org/officeDocument/2006/relationships/image" Target="../media/image15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7.png"/><Relationship Id="rId5" Type="http://schemas.openxmlformats.org/officeDocument/2006/relationships/tags" Target="../tags/tag13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2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Relationship Id="rId9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6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20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6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5" Type="http://schemas.openxmlformats.org/officeDocument/2006/relationships/tags" Target="../tags/tag22.xml"/><Relationship Id="rId10" Type="http://schemas.openxmlformats.org/officeDocument/2006/relationships/image" Target="../media/image67.png"/><Relationship Id="rId4" Type="http://schemas.openxmlformats.org/officeDocument/2006/relationships/tags" Target="../tags/tag21.xml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Hidden 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944414"/>
            <a:ext cx="12192000" cy="82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Instructor: </a:t>
            </a:r>
            <a:r>
              <a:rPr lang="en-US" sz="2800" dirty="0" err="1">
                <a:latin typeface="Calibri"/>
                <a:cs typeface="Calibri"/>
              </a:rPr>
              <a:t>Lotzi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Bölöni</a:t>
            </a:r>
            <a:r>
              <a:rPr lang="en-US" sz="2800" dirty="0">
                <a:latin typeface="Calibri"/>
                <a:cs typeface="Calibri"/>
              </a:rPr>
              <a:t> </a:t>
            </a:r>
          </a:p>
          <a:p>
            <a:pPr lvl="1"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Abbeel for CS188 Intro to AI at UC Berkeley,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23718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Joint Distribution of an HMM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819400"/>
            <a:ext cx="11353800" cy="36576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More generally: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Questions to be resolved: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Does this indeed define a joint distribution?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every joint distribution be factored this way, or are we making some assumptions about the joint distribution by using this factorization?</a:t>
            </a: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81534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7" name="AutoShape 5"/>
          <p:cNvCxnSpPr>
            <a:cxnSpLocks noChangeShapeType="1"/>
            <a:stCxn id="16" idx="4"/>
            <a:endCxn id="32" idx="0"/>
          </p:cNvCxnSpPr>
          <p:nvPr/>
        </p:nvCxnSpPr>
        <p:spPr bwMode="auto">
          <a:xfrm>
            <a:off x="84201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48006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19" name="AutoShape 7"/>
          <p:cNvCxnSpPr>
            <a:cxnSpLocks noChangeShapeType="1"/>
            <a:stCxn id="18" idx="4"/>
            <a:endCxn id="29" idx="0"/>
          </p:cNvCxnSpPr>
          <p:nvPr/>
        </p:nvCxnSpPr>
        <p:spPr bwMode="auto">
          <a:xfrm>
            <a:off x="50673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38862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1" name="AutoShape 9"/>
          <p:cNvCxnSpPr>
            <a:cxnSpLocks noChangeShapeType="1"/>
            <a:stCxn id="22" idx="6"/>
            <a:endCxn id="18" idx="2"/>
          </p:cNvCxnSpPr>
          <p:nvPr/>
        </p:nvCxnSpPr>
        <p:spPr bwMode="auto">
          <a:xfrm>
            <a:off x="44338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38862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3" name="AutoShape 11"/>
          <p:cNvCxnSpPr>
            <a:cxnSpLocks noChangeShapeType="1"/>
            <a:stCxn id="22" idx="4"/>
            <a:endCxn id="20" idx="0"/>
          </p:cNvCxnSpPr>
          <p:nvPr/>
        </p:nvCxnSpPr>
        <p:spPr bwMode="auto">
          <a:xfrm>
            <a:off x="41529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57150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26" name="AutoShape 14"/>
          <p:cNvCxnSpPr>
            <a:cxnSpLocks noChangeShapeType="1"/>
            <a:stCxn id="18" idx="6"/>
            <a:endCxn id="24" idx="2"/>
          </p:cNvCxnSpPr>
          <p:nvPr/>
        </p:nvCxnSpPr>
        <p:spPr bwMode="auto">
          <a:xfrm>
            <a:off x="53482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AutoShape 16"/>
          <p:cNvCxnSpPr>
            <a:cxnSpLocks noChangeShapeType="1"/>
          </p:cNvCxnSpPr>
          <p:nvPr/>
        </p:nvCxnSpPr>
        <p:spPr bwMode="auto">
          <a:xfrm>
            <a:off x="6248400" y="14097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8006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57150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8153400" y="2209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3" name="AutoShape 21"/>
          <p:cNvCxnSpPr>
            <a:cxnSpLocks noChangeShapeType="1"/>
            <a:stCxn id="24" idx="4"/>
            <a:endCxn id="30" idx="0"/>
          </p:cNvCxnSpPr>
          <p:nvPr/>
        </p:nvCxnSpPr>
        <p:spPr bwMode="auto">
          <a:xfrm>
            <a:off x="59817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1125200" cy="3109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9859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11734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gives us the expression posited on the previous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54361"/>
            <a:ext cx="2781300" cy="26023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10591800" cy="816133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6099"/>
            <a:ext cx="11125200" cy="31090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38" name="AutoShape 7"/>
            <p:cNvCxnSpPr>
              <a:cxnSpLocks noChangeShapeType="1"/>
              <a:stCxn id="37" idx="4"/>
              <a:endCxn id="4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0" name="AutoShape 9"/>
            <p:cNvCxnSpPr>
              <a:cxnSpLocks noChangeShapeType="1"/>
              <a:stCxn id="41" idx="6"/>
              <a:endCxn id="3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2" name="AutoShape 11"/>
            <p:cNvCxnSpPr>
              <a:cxnSpLocks noChangeShapeType="1"/>
              <a:stCxn id="41" idx="4"/>
              <a:endCxn id="3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4" name="AutoShape 14"/>
            <p:cNvCxnSpPr>
              <a:cxnSpLocks noChangeShapeType="1"/>
              <a:stCxn id="37" idx="6"/>
              <a:endCxn id="4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8" name="AutoShape 21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121"/>
            <a:ext cx="12192000" cy="3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1158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 for all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 independent of all past states and all past evidence given the previous state, i.e.: 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Evidence is independent of all past states and all past evidence given the current state, i.e.: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  gives us the expression posited on the earlier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527300" cy="271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7240"/>
            <a:ext cx="11201400" cy="7645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6618073" cy="3744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1" idx="4"/>
              <a:endCxn id="30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4" name="AutoShape 9"/>
            <p:cNvCxnSpPr>
              <a:cxnSpLocks noChangeShapeType="1"/>
              <a:stCxn id="25" idx="6"/>
              <a:endCxn id="21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6" name="AutoShape 11"/>
            <p:cNvCxnSpPr>
              <a:cxnSpLocks noChangeShapeType="1"/>
              <a:stCxn id="25" idx="4"/>
              <a:endCxn id="23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14"/>
            <p:cNvCxnSpPr>
              <a:cxnSpLocks noChangeShapeType="1"/>
              <a:stCxn id="21" idx="6"/>
              <a:endCxn id="27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32" name="AutoShape 21"/>
            <p:cNvCxnSpPr>
              <a:cxnSpLocks noChangeShapeType="1"/>
              <a:stCxn id="27" idx="4"/>
              <a:endCxn id="31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69" y="4972050"/>
            <a:ext cx="6945531" cy="3619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2924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Implied Conditional Independencies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24200"/>
            <a:ext cx="11963400" cy="30019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Many implied conditional independencies, e.g.,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To prove them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Approach 1: follow similar (algebraic) approach to what we did in the Markov models lecture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Approach 2: directly from the graph structure (3 lectures from now)</a:t>
            </a:r>
          </a:p>
          <a:p>
            <a:pPr lvl="2"/>
            <a:r>
              <a:rPr lang="en-US" dirty="0">
                <a:latin typeface="Calibri"/>
                <a:cs typeface="Calibri"/>
              </a:rPr>
              <a:t>Intuition: If path between U and V goes through W, then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72000" y="1219200"/>
            <a:ext cx="3324225" cy="1600200"/>
            <a:chOff x="4752975" y="1219200"/>
            <a:chExt cx="3324225" cy="16002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8" name="AutoShape 7"/>
            <p:cNvCxnSpPr>
              <a:cxnSpLocks noChangeShapeType="1"/>
              <a:stCxn id="17" idx="4"/>
              <a:endCxn id="2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0" name="AutoShape 9"/>
            <p:cNvCxnSpPr>
              <a:cxnSpLocks noChangeShapeType="1"/>
              <a:stCxn id="21" idx="6"/>
              <a:endCxn id="1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2" name="AutoShape 11"/>
            <p:cNvCxnSpPr>
              <a:cxnSpLocks noChangeShapeType="1"/>
              <a:stCxn id="21" idx="4"/>
              <a:endCxn id="1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4" name="AutoShape 14"/>
            <p:cNvCxnSpPr>
              <a:cxnSpLocks noChangeShapeType="1"/>
              <a:stCxn id="17" idx="6"/>
              <a:endCxn id="2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21"/>
            <p:cNvCxnSpPr>
              <a:cxnSpLocks noChangeShapeType="1"/>
              <a:stCxn id="23" idx="4"/>
              <a:endCxn id="2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29050"/>
            <a:ext cx="4713073" cy="43815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400800"/>
            <a:ext cx="1736811" cy="3492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287000" y="6367046"/>
            <a:ext cx="198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[Some </a:t>
            </a:r>
            <a:r>
              <a:rPr lang="en-US" sz="1600" dirty="0" err="1">
                <a:latin typeface="Calibri"/>
                <a:cs typeface="Calibri"/>
              </a:rPr>
              <a:t>fineprint</a:t>
            </a:r>
            <a:r>
              <a:rPr lang="en-US" sz="1600" dirty="0">
                <a:latin typeface="Calibri"/>
                <a:cs typeface="Calibri"/>
              </a:rPr>
              <a:t> later]</a:t>
            </a:r>
          </a:p>
        </p:txBody>
      </p:sp>
    </p:spTree>
    <p:extLst>
      <p:ext uri="{BB962C8B-B14F-4D97-AF65-F5344CB8AC3E}">
        <p14:creationId xmlns:p14="http://schemas.microsoft.com/office/powerpoint/2010/main" val="103963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Markov Models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Explicit assumption for all  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:</a:t>
            </a:r>
          </a:p>
          <a:p>
            <a:r>
              <a:rPr lang="en-US" dirty="0">
                <a:latin typeface="Calibri"/>
                <a:cs typeface="Calibri"/>
              </a:rPr>
              <a:t>Consequence, joint distribution can be written as: 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sz="1800" dirty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Implied conditional independencies: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Past variables independent of future variables given the present</a:t>
            </a:r>
          </a:p>
          <a:p>
            <a:pPr marL="457176" lvl="1" indent="0">
              <a:buNone/>
            </a:pPr>
            <a:r>
              <a:rPr lang="en-US" dirty="0">
                <a:latin typeface="Calibri"/>
                <a:cs typeface="Calibri"/>
              </a:rPr>
              <a:t>i.e., if                     or                      then:</a:t>
            </a:r>
          </a:p>
          <a:p>
            <a:r>
              <a:rPr lang="en-US" dirty="0">
                <a:latin typeface="Calibri"/>
                <a:cs typeface="Calibri"/>
              </a:rPr>
              <a:t>Additional explicit assumption:                         is the same for all </a:t>
            </a:r>
            <a:r>
              <a:rPr lang="en-US" i="1" dirty="0">
                <a:latin typeface="Calibri"/>
                <a:cs typeface="Calibri"/>
              </a:rPr>
              <a:t>t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0"/>
            <a:ext cx="4242487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3200"/>
            <a:ext cx="9033208" cy="1447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410200"/>
            <a:ext cx="2667000" cy="39441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5505450"/>
            <a:ext cx="1282700" cy="21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5480050"/>
            <a:ext cx="1282700" cy="215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64250"/>
            <a:ext cx="1843012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8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Conditional Independence</a:t>
            </a:r>
          </a:p>
        </p:txBody>
      </p:sp>
      <p:sp>
        <p:nvSpPr>
          <p:cNvPr id="1173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397001"/>
            <a:ext cx="108966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HMMs have two important independence properties: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Markov hidden process: future depends on past via the present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Current observation independent of all else given current state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Quiz: does this mean that evidence variables are guaranteed to be independent?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[No, they tend to correlated by the hidden state]</a:t>
            </a:r>
          </a:p>
        </p:txBody>
      </p:sp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1988" name="AutoShape 5"/>
          <p:cNvCxnSpPr>
            <a:cxnSpLocks noChangeShapeType="1"/>
            <a:stCxn id="41987" idx="4"/>
            <a:endCxn id="42003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89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41990" name="AutoShape 7"/>
          <p:cNvCxnSpPr>
            <a:cxnSpLocks noChangeShapeType="1"/>
            <a:stCxn id="41989" idx="4"/>
            <a:endCxn id="42000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1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2" name="AutoShape 9"/>
          <p:cNvCxnSpPr>
            <a:cxnSpLocks noChangeShapeType="1"/>
            <a:stCxn id="41993" idx="6"/>
            <a:endCxn id="41989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3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4" name="AutoShape 11"/>
          <p:cNvCxnSpPr>
            <a:cxnSpLocks noChangeShapeType="1"/>
            <a:stCxn id="41993" idx="4"/>
            <a:endCxn id="41991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5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41996" name="AutoShape 13"/>
          <p:cNvCxnSpPr>
            <a:cxnSpLocks noChangeShapeType="1"/>
            <a:stCxn id="41995" idx="6"/>
            <a:endCxn id="41998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997" name="AutoShape 14"/>
          <p:cNvCxnSpPr>
            <a:cxnSpLocks noChangeShapeType="1"/>
            <a:stCxn id="41989" idx="6"/>
            <a:endCxn id="41995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98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41999" name="AutoShape 16"/>
          <p:cNvCxnSpPr>
            <a:cxnSpLocks noChangeShapeType="1"/>
            <a:stCxn id="41998" idx="6"/>
            <a:endCxn id="41987" idx="2"/>
          </p:cNvCxnSpPr>
          <p:nvPr/>
        </p:nvCxnSpPr>
        <p:spPr bwMode="auto">
          <a:xfrm>
            <a:off x="6872288" y="34671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000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42001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42002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42003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2004" name="AutoShape 21"/>
          <p:cNvCxnSpPr>
            <a:cxnSpLocks noChangeShapeType="1"/>
            <a:stCxn id="41995" idx="4"/>
            <a:endCxn id="42001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005" name="AutoShape 22"/>
          <p:cNvCxnSpPr>
            <a:cxnSpLocks noChangeShapeType="1"/>
            <a:stCxn id="41998" idx="4"/>
            <a:endCxn id="42002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97001"/>
            <a:ext cx="103378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positions on a map (continuous)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</a:t>
            </a:r>
            <a:r>
              <a:rPr lang="en-US" sz="2400" dirty="0" err="1">
                <a:ea typeface="ＭＳ Ｐゴシック" pitchFamily="34" charset="-128"/>
              </a:rPr>
              <a:t>Kalman</a:t>
            </a:r>
            <a:r>
              <a:rPr lang="en-US" sz="2400" dirty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Lighter grey: was possible to get the reading, but less likely b/c required 1 mistake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3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1" y="1295400"/>
            <a:ext cx="6073778" cy="5107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346578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76800" y="4572000"/>
                <a:ext cx="1905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a normalizing constant making prob. add up to 1.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572000"/>
                <a:ext cx="1905000" cy="1477328"/>
              </a:xfrm>
              <a:prstGeom prst="rect">
                <a:avLst/>
              </a:prstGeom>
              <a:blipFill>
                <a:blip r:embed="rId18"/>
                <a:stretch>
                  <a:fillRect l="-2556" t="-2066" r="-255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3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84211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63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6357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64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74072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65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025901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7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97914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801442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(no beliefs)</a:t>
            </a:r>
          </a:p>
        </p:txBody>
      </p:sp>
      <p:pic>
        <p:nvPicPr>
          <p:cNvPr id="5" name="Pacman sonar (P4) -- no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Online Belief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023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76007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223502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(with beliefs)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2192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Next Time: Particle Filtering and Applications of HMMs</a:t>
            </a:r>
          </a:p>
        </p:txBody>
      </p:sp>
    </p:spTree>
    <p:extLst>
      <p:ext uri="{BB962C8B-B14F-4D97-AF65-F5344CB8AC3E}">
        <p14:creationId xmlns:p14="http://schemas.microsoft.com/office/powerpoint/2010/main" val="54666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X, Y independent if and only if:</a:t>
            </a:r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7120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3124200" y="2057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45659"/>
              </p:ext>
            </p:extLst>
          </p:nvPr>
        </p:nvGraphicFramePr>
        <p:xfrm>
          <a:off x="74676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1371600" y="2941638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2362200" y="24384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4463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5410200" y="20574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34200" y="24542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19275"/>
              </p:ext>
            </p:extLst>
          </p:nvPr>
        </p:nvGraphicFramePr>
        <p:xfrm>
          <a:off x="98298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3657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43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sp>
        <p:nvSpPr>
          <p:cNvPr id="51" name="Oval 50"/>
          <p:cNvSpPr/>
          <p:nvPr/>
        </p:nvSpPr>
        <p:spPr>
          <a:xfrm>
            <a:off x="1371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sp>
        <p:nvSpPr>
          <p:cNvPr id="52" name="Oval 51"/>
          <p:cNvSpPr/>
          <p:nvPr/>
        </p:nvSpPr>
        <p:spPr>
          <a:xfrm>
            <a:off x="3657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43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9906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248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0"/>
            <a:ext cx="82296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Emissions: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9" y="5135562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5549526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9" y="5967412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78" y="1600200"/>
            <a:ext cx="262161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uniform</a:t>
            </a:r>
          </a:p>
          <a:p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P(X|X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= usually move clockwise, but sometimes move in a random direction or stay in place</a:t>
            </a:r>
          </a:p>
          <a:p>
            <a:endParaRPr lang="en-US" altLang="ja-JP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R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ij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|X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same sensor model as before:</a:t>
            </a:r>
            <a:br>
              <a:rPr lang="en-US" sz="2000" dirty="0"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red means close, green means far away.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9732962" y="1524000"/>
            <a:ext cx="1447800" cy="1524000"/>
            <a:chOff x="3984" y="1056"/>
            <a:chExt cx="1296" cy="1296"/>
          </a:xfrm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10113962" y="3124200"/>
            <a:ext cx="641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</a:t>
            </a:r>
            <a:r>
              <a:rPr lang="en-US" baseline="-25000">
                <a:solidFill>
                  <a:schemeClr val="accent2"/>
                </a:solidFill>
                <a:latin typeface="Calibri"/>
                <a:cs typeface="Calibri"/>
              </a:rPr>
              <a:t>1</a:t>
            </a:r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656762" y="5486400"/>
            <a:ext cx="1541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P(X|X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r>
              <a:rPr lang="en-US" altLang="ja-JP">
                <a:solidFill>
                  <a:schemeClr val="accent2"/>
                </a:solidFill>
                <a:latin typeface="Calibri"/>
                <a:cs typeface="Calibri"/>
              </a:rPr>
              <a:t>=&lt;1,2&gt;)</a:t>
            </a:r>
            <a:endParaRPr lang="en-US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9732962" y="3810000"/>
            <a:ext cx="1447800" cy="1524000"/>
            <a:chOff x="3984" y="1056"/>
            <a:chExt cx="1296" cy="1296"/>
          </a:xfrm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9945" name="Oval 62"/>
          <p:cNvSpPr>
            <a:spLocks noChangeArrowheads="1"/>
          </p:cNvSpPr>
          <p:nvPr/>
        </p:nvSpPr>
        <p:spPr bwMode="auto">
          <a:xfrm>
            <a:off x="19431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9946" name="AutoShape 63"/>
          <p:cNvCxnSpPr>
            <a:cxnSpLocks noChangeShapeType="1"/>
            <a:stCxn id="39945" idx="4"/>
            <a:endCxn id="39956" idx="0"/>
          </p:cNvCxnSpPr>
          <p:nvPr/>
        </p:nvCxnSpPr>
        <p:spPr bwMode="auto">
          <a:xfrm>
            <a:off x="22098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7" name="Oval 64"/>
          <p:cNvSpPr>
            <a:spLocks noChangeArrowheads="1"/>
          </p:cNvSpPr>
          <p:nvPr/>
        </p:nvSpPr>
        <p:spPr bwMode="auto">
          <a:xfrm>
            <a:off x="10287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48" name="AutoShape 65"/>
          <p:cNvCxnSpPr>
            <a:cxnSpLocks noChangeShapeType="1"/>
            <a:stCxn id="39949" idx="6"/>
            <a:endCxn id="39945" idx="2"/>
          </p:cNvCxnSpPr>
          <p:nvPr/>
        </p:nvCxnSpPr>
        <p:spPr bwMode="auto">
          <a:xfrm>
            <a:off x="15763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9" name="Oval 66"/>
          <p:cNvSpPr>
            <a:spLocks noChangeArrowheads="1"/>
          </p:cNvSpPr>
          <p:nvPr/>
        </p:nvSpPr>
        <p:spPr bwMode="auto">
          <a:xfrm>
            <a:off x="10287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9950" name="AutoShape 67"/>
          <p:cNvCxnSpPr>
            <a:cxnSpLocks noChangeShapeType="1"/>
            <a:stCxn id="39949" idx="4"/>
            <a:endCxn id="39947" idx="0"/>
          </p:cNvCxnSpPr>
          <p:nvPr/>
        </p:nvCxnSpPr>
        <p:spPr bwMode="auto">
          <a:xfrm>
            <a:off x="12954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1" name="Oval 68"/>
          <p:cNvSpPr>
            <a:spLocks noChangeArrowheads="1"/>
          </p:cNvSpPr>
          <p:nvPr/>
        </p:nvSpPr>
        <p:spPr bwMode="auto">
          <a:xfrm>
            <a:off x="28575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9952" name="AutoShape 69"/>
          <p:cNvCxnSpPr>
            <a:cxnSpLocks noChangeShapeType="1"/>
            <a:stCxn id="39951" idx="6"/>
            <a:endCxn id="39954" idx="2"/>
          </p:cNvCxnSpPr>
          <p:nvPr/>
        </p:nvCxnSpPr>
        <p:spPr bwMode="auto">
          <a:xfrm>
            <a:off x="34051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53" name="AutoShape 70"/>
          <p:cNvCxnSpPr>
            <a:cxnSpLocks noChangeShapeType="1"/>
            <a:stCxn id="39945" idx="6"/>
            <a:endCxn id="39951" idx="2"/>
          </p:cNvCxnSpPr>
          <p:nvPr/>
        </p:nvCxnSpPr>
        <p:spPr bwMode="auto">
          <a:xfrm>
            <a:off x="24907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4" name="Oval 71"/>
          <p:cNvSpPr>
            <a:spLocks noChangeArrowheads="1"/>
          </p:cNvSpPr>
          <p:nvPr/>
        </p:nvSpPr>
        <p:spPr bwMode="auto">
          <a:xfrm>
            <a:off x="37719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9955" name="AutoShape 72"/>
          <p:cNvCxnSpPr>
            <a:cxnSpLocks noChangeShapeType="1"/>
            <a:stCxn id="39954" idx="6"/>
          </p:cNvCxnSpPr>
          <p:nvPr/>
        </p:nvCxnSpPr>
        <p:spPr bwMode="auto">
          <a:xfrm>
            <a:off x="4319588" y="51435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6" name="Oval 73"/>
          <p:cNvSpPr>
            <a:spLocks noChangeArrowheads="1"/>
          </p:cNvSpPr>
          <p:nvPr/>
        </p:nvSpPr>
        <p:spPr bwMode="auto">
          <a:xfrm>
            <a:off x="19431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7" name="Oval 74"/>
          <p:cNvSpPr>
            <a:spLocks noChangeArrowheads="1"/>
          </p:cNvSpPr>
          <p:nvPr/>
        </p:nvSpPr>
        <p:spPr bwMode="auto">
          <a:xfrm>
            <a:off x="28575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8" name="Oval 75"/>
          <p:cNvSpPr>
            <a:spLocks noChangeArrowheads="1"/>
          </p:cNvSpPr>
          <p:nvPr/>
        </p:nvSpPr>
        <p:spPr bwMode="auto">
          <a:xfrm>
            <a:off x="37719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60" name="AutoShape 77"/>
          <p:cNvCxnSpPr>
            <a:cxnSpLocks noChangeShapeType="1"/>
            <a:stCxn id="39951" idx="4"/>
            <a:endCxn id="39957" idx="0"/>
          </p:cNvCxnSpPr>
          <p:nvPr/>
        </p:nvCxnSpPr>
        <p:spPr bwMode="auto">
          <a:xfrm>
            <a:off x="31242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61" name="AutoShape 78"/>
          <p:cNvCxnSpPr>
            <a:cxnSpLocks noChangeShapeType="1"/>
            <a:stCxn id="39954" idx="4"/>
            <a:endCxn id="39958" idx="0"/>
          </p:cNvCxnSpPr>
          <p:nvPr/>
        </p:nvCxnSpPr>
        <p:spPr bwMode="auto">
          <a:xfrm>
            <a:off x="40386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0494962" y="4114800"/>
            <a:ext cx="304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963" name="Oval 79"/>
          <p:cNvSpPr>
            <a:spLocks noChangeArrowheads="1"/>
          </p:cNvSpPr>
          <p:nvPr/>
        </p:nvSpPr>
        <p:spPr bwMode="auto">
          <a:xfrm>
            <a:off x="10418762" y="4038600"/>
            <a:ext cx="1524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378144" cy="219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33800"/>
            <a:ext cx="2057400" cy="188116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553200" y="6507901"/>
            <a:ext cx="563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– Circular Dynamics – HMM (L14D2)]</a:t>
            </a:r>
          </a:p>
        </p:txBody>
      </p:sp>
    </p:spTree>
    <p:extLst>
      <p:ext uri="{BB962C8B-B14F-4D97-AF65-F5344CB8AC3E}">
        <p14:creationId xmlns:p14="http://schemas.microsoft.com/office/powerpoint/2010/main" val="36224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3" grpId="0" animBg="1"/>
      <p:bldP spid="39945" grpId="0" animBg="1"/>
      <p:bldP spid="39947" grpId="0" animBg="1"/>
      <p:bldP spid="39949" grpId="0" animBg="1"/>
      <p:bldP spid="39951" grpId="0" animBg="1"/>
      <p:bldP spid="39954" grpId="0" animBg="1"/>
      <p:bldP spid="39956" grpId="0" animBg="1"/>
      <p:bldP spid="39957" grpId="0" animBg="1"/>
      <p:bldP spid="39958" grpId="0" animBg="1"/>
      <p:bldP spid="39962" grpId="0" animBg="1"/>
      <p:bldP spid="399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– Circular Dynamics -- HMM</a:t>
            </a:r>
          </a:p>
        </p:txBody>
      </p:sp>
      <p:pic>
        <p:nvPicPr>
          <p:cNvPr id="5" name="Ghostbusters -- Circular Dynamics -- HM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956" y="1143000"/>
            <a:ext cx="8320088" cy="52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71097</TotalTime>
  <Words>1525</Words>
  <Application>Microsoft Office PowerPoint</Application>
  <PresentationFormat>Widescreen</PresentationFormat>
  <Paragraphs>431</Paragraphs>
  <Slides>34</Slides>
  <Notes>17</Notes>
  <HiddenSlides>2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 Math</vt:lpstr>
      <vt:lpstr>Wingdings</vt:lpstr>
      <vt:lpstr>dan-berkeley-nlp-v1</vt:lpstr>
      <vt:lpstr>Photo Editor Photo</vt:lpstr>
      <vt:lpstr>CAP 5636 – Advanced Artificial Intelligence </vt:lpstr>
      <vt:lpstr>Pacman – Sonar (P4)</vt:lpstr>
      <vt:lpstr>Video of Demo Pacman – Sonar (no beliefs)</vt:lpstr>
      <vt:lpstr>Probability Recap</vt:lpstr>
      <vt:lpstr>Hidden Markov Models</vt:lpstr>
      <vt:lpstr>Hidden Markov Models</vt:lpstr>
      <vt:lpstr>Example: Weather HMM</vt:lpstr>
      <vt:lpstr>Example: Ghostbusters HMM</vt:lpstr>
      <vt:lpstr>Video of Demo Ghostbusters – Circular Dynamics -- HMM</vt:lpstr>
      <vt:lpstr>Joint Distribution of an HMM</vt:lpstr>
      <vt:lpstr>Chain Rule and HMMs</vt:lpstr>
      <vt:lpstr>Chain Rule and HMMs</vt:lpstr>
      <vt:lpstr>Implied Conditional Independencies</vt:lpstr>
      <vt:lpstr>Markov Models Recap</vt:lpstr>
      <vt:lpstr>Conditional Independence</vt:lpstr>
      <vt:lpstr>Real HMM Examples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The Forward Algorithm</vt:lpstr>
      <vt:lpstr>Online Belief Updates</vt:lpstr>
      <vt:lpstr>Pacman – Sonar (P4)</vt:lpstr>
      <vt:lpstr>Video of Demo Pacman – Sonar (with beliefs)</vt:lpstr>
      <vt:lpstr>Next Time: Particle Filtering and Applications of HMMs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lboloni</cp:lastModifiedBy>
  <cp:revision>4106</cp:revision>
  <cp:lastPrinted>2019-11-05T16:33:29Z</cp:lastPrinted>
  <dcterms:created xsi:type="dcterms:W3CDTF">2004-08-27T04:16:05Z</dcterms:created>
  <dcterms:modified xsi:type="dcterms:W3CDTF">2019-11-05T17:08:40Z</dcterms:modified>
</cp:coreProperties>
</file>